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81" r:id="rId2"/>
    <p:sldId id="297" r:id="rId3"/>
    <p:sldId id="283" r:id="rId4"/>
    <p:sldId id="302" r:id="rId5"/>
    <p:sldId id="303" r:id="rId6"/>
    <p:sldId id="308" r:id="rId7"/>
    <p:sldId id="307" r:id="rId8"/>
  </p:sldIdLst>
  <p:sldSz cx="9144000" cy="5715000" type="screen16x10"/>
  <p:notesSz cx="6858000" cy="9144000"/>
  <p:embeddedFontLst>
    <p:embeddedFont>
      <p:font typeface="나눔명조" panose="020B0600000101010101" charset="-127"/>
      <p:regular r:id="rId10"/>
      <p:bold r:id="rId11"/>
    </p:embeddedFont>
    <p:embeddedFont>
      <p:font typeface="210 맨발의청춘 R" panose="02020603020101020101" pitchFamily="18" charset="-127"/>
      <p:regular r:id="rId12"/>
    </p:embeddedFont>
    <p:embeddedFont>
      <p:font typeface="나눔고딕" panose="020D0604000000000000" pitchFamily="50" charset="-127"/>
      <p:regular r:id="rId13"/>
      <p:bold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고 영진" initials="고영" lastIdx="1" clrIdx="0">
    <p:extLst>
      <p:ext uri="{19B8F6BF-5375-455C-9EA6-DF929625EA0E}">
        <p15:presenceInfo xmlns:p15="http://schemas.microsoft.com/office/powerpoint/2012/main" userId="a40b48a80601a0b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0F1A"/>
    <a:srgbClr val="9D0101"/>
    <a:srgbClr val="464646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28" d="100"/>
          <a:sy n="128" d="100"/>
        </p:scale>
        <p:origin x="1134" y="114"/>
      </p:cViewPr>
      <p:guideLst>
        <p:guide orient="horz" pos="1800"/>
        <p:guide pos="2880"/>
      </p:guideLst>
    </p:cSldViewPr>
  </p:slideViewPr>
  <p:notesTextViewPr>
    <p:cViewPr>
      <p:scale>
        <a:sx n="3" d="2"/>
        <a:sy n="3" d="2"/>
      </p:scale>
      <p:origin x="0" y="-174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2BB405-1534-4333-8AE7-BC60F43ED8C5}" type="doc">
      <dgm:prSet loTypeId="urn:microsoft.com/office/officeart/2005/8/layout/hList6" loCatId="list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pPr latinLnBrk="1"/>
          <a:endParaRPr lang="ko-KR" altLang="en-US"/>
        </a:p>
      </dgm:t>
    </dgm:pt>
    <dgm:pt modelId="{759055F5-2527-4B50-BFE8-90D309F73EDA}">
      <dgm:prSet phldrT="[텍스트]" custT="1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개발 동기 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gm:t>
    </dgm:pt>
    <dgm:pt modelId="{A19F2D5C-409E-463D-9D89-60E61BA93F9F}" type="parTrans" cxnId="{F4D3B152-043B-4156-B39B-24D0E34BFAC7}">
      <dgm:prSet/>
      <dgm:spPr/>
      <dgm:t>
        <a:bodyPr/>
        <a:lstStyle/>
        <a:p>
          <a:pPr latinLnBrk="1"/>
          <a:endParaRPr lang="ko-KR" altLang="en-US"/>
        </a:p>
      </dgm:t>
    </dgm:pt>
    <dgm:pt modelId="{7494E669-4B00-4402-855C-964D47876348}" type="sibTrans" cxnId="{F4D3B152-043B-4156-B39B-24D0E34BFAC7}">
      <dgm:prSet/>
      <dgm:spPr/>
      <dgm:t>
        <a:bodyPr/>
        <a:lstStyle/>
        <a:p>
          <a:pPr latinLnBrk="1"/>
          <a:endParaRPr lang="ko-KR" altLang="en-US"/>
        </a:p>
      </dgm:t>
    </dgm:pt>
    <dgm:pt modelId="{90CDC878-91C3-413C-AF0D-A4485A67AEE1}">
      <dgm:prSet phldrT="[텍스트]" custT="1"/>
      <dgm:spPr>
        <a:solidFill>
          <a:srgbClr val="464646"/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파이프 라인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gm:t>
    </dgm:pt>
    <dgm:pt modelId="{2D6F770F-72B8-4E4C-AB32-F783270D2DDB}" type="parTrans" cxnId="{42A1F1BC-8A0F-4D94-BF78-D2CCCE1D3E49}">
      <dgm:prSet/>
      <dgm:spPr/>
      <dgm:t>
        <a:bodyPr/>
        <a:lstStyle/>
        <a:p>
          <a:pPr latinLnBrk="1"/>
          <a:endParaRPr lang="ko-KR" altLang="en-US"/>
        </a:p>
      </dgm:t>
    </dgm:pt>
    <dgm:pt modelId="{E4804D1F-B7E1-464C-BC27-E135785D2296}" type="sibTrans" cxnId="{42A1F1BC-8A0F-4D94-BF78-D2CCCE1D3E49}">
      <dgm:prSet/>
      <dgm:spPr/>
      <dgm:t>
        <a:bodyPr/>
        <a:lstStyle/>
        <a:p>
          <a:pPr latinLnBrk="1"/>
          <a:endParaRPr lang="ko-KR" altLang="en-US"/>
        </a:p>
      </dgm:t>
    </dgm:pt>
    <dgm:pt modelId="{6C6EAE9D-AD65-4DC6-ABEC-BAB69032C1B5}">
      <dgm:prSet phldrT="[텍스트]" custT="1"/>
      <dgm:spPr>
        <a:solidFill>
          <a:srgbClr val="9D0101"/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서비스 시연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gm:t>
    </dgm:pt>
    <dgm:pt modelId="{7B03928E-CFCC-4F48-9FDD-1C5493A48EFE}" type="parTrans" cxnId="{31F2A975-B1C8-4C52-8CA5-1AF3B530512E}">
      <dgm:prSet/>
      <dgm:spPr/>
      <dgm:t>
        <a:bodyPr/>
        <a:lstStyle/>
        <a:p>
          <a:pPr latinLnBrk="1"/>
          <a:endParaRPr lang="ko-KR" altLang="en-US"/>
        </a:p>
      </dgm:t>
    </dgm:pt>
    <dgm:pt modelId="{1A4AB7A7-5468-466A-81ED-619EFA84EAB2}" type="sibTrans" cxnId="{31F2A975-B1C8-4C52-8CA5-1AF3B530512E}">
      <dgm:prSet/>
      <dgm:spPr/>
      <dgm:t>
        <a:bodyPr/>
        <a:lstStyle/>
        <a:p>
          <a:pPr latinLnBrk="1"/>
          <a:endParaRPr lang="ko-KR" altLang="en-US"/>
        </a:p>
      </dgm:t>
    </dgm:pt>
    <dgm:pt modelId="{C5B35E2A-6941-4951-97FA-C1A83300ADA9}">
      <dgm:prSet phldrT="[텍스트]" custT="1"/>
      <dgm:spPr>
        <a:solidFill>
          <a:srgbClr val="E00F1A"/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마무리</a:t>
          </a:r>
        </a:p>
      </dgm:t>
    </dgm:pt>
    <dgm:pt modelId="{5489453A-48E8-40CF-A48E-91BC4DDBEC63}" type="parTrans" cxnId="{758FE252-015A-426D-AF3D-E74C3F2BF161}">
      <dgm:prSet/>
      <dgm:spPr/>
      <dgm:t>
        <a:bodyPr/>
        <a:lstStyle/>
        <a:p>
          <a:pPr latinLnBrk="1"/>
          <a:endParaRPr lang="ko-KR" altLang="en-US"/>
        </a:p>
      </dgm:t>
    </dgm:pt>
    <dgm:pt modelId="{F5E2C6A8-7E78-4A36-98FF-65D4182B7044}" type="sibTrans" cxnId="{758FE252-015A-426D-AF3D-E74C3F2BF161}">
      <dgm:prSet/>
      <dgm:spPr/>
      <dgm:t>
        <a:bodyPr/>
        <a:lstStyle/>
        <a:p>
          <a:pPr latinLnBrk="1"/>
          <a:endParaRPr lang="ko-KR" altLang="en-US"/>
        </a:p>
      </dgm:t>
    </dgm:pt>
    <dgm:pt modelId="{1661E62E-6BBA-4C74-A421-0E514286E236}" type="pres">
      <dgm:prSet presAssocID="{E72BB405-1534-4333-8AE7-BC60F43ED8C5}" presName="Name0" presStyleCnt="0">
        <dgm:presLayoutVars>
          <dgm:dir/>
          <dgm:resizeHandles val="exact"/>
        </dgm:presLayoutVars>
      </dgm:prSet>
      <dgm:spPr/>
    </dgm:pt>
    <dgm:pt modelId="{9B4F8533-84FD-4BBE-A670-DD07AB546F88}" type="pres">
      <dgm:prSet presAssocID="{759055F5-2527-4B50-BFE8-90D309F73EDA}" presName="node" presStyleLbl="node1" presStyleIdx="0" presStyleCnt="4" custLinFactX="-45846" custLinFactNeighborX="-100000" custLinFactNeighborY="-5517">
        <dgm:presLayoutVars>
          <dgm:bulletEnabled val="1"/>
        </dgm:presLayoutVars>
      </dgm:prSet>
      <dgm:spPr/>
    </dgm:pt>
    <dgm:pt modelId="{7F78794D-437C-4B73-B068-493C2F3417CE}" type="pres">
      <dgm:prSet presAssocID="{7494E669-4B00-4402-855C-964D47876348}" presName="sibTrans" presStyleCnt="0"/>
      <dgm:spPr/>
    </dgm:pt>
    <dgm:pt modelId="{C089C736-8EE9-47ED-B045-F646E6607781}" type="pres">
      <dgm:prSet presAssocID="{90CDC878-91C3-413C-AF0D-A4485A67AEE1}" presName="node" presStyleLbl="node1" presStyleIdx="1" presStyleCnt="4">
        <dgm:presLayoutVars>
          <dgm:bulletEnabled val="1"/>
        </dgm:presLayoutVars>
      </dgm:prSet>
      <dgm:spPr/>
    </dgm:pt>
    <dgm:pt modelId="{B84EAA92-5F28-466D-9266-267BD74363CF}" type="pres">
      <dgm:prSet presAssocID="{E4804D1F-B7E1-464C-BC27-E135785D2296}" presName="sibTrans" presStyleCnt="0"/>
      <dgm:spPr/>
    </dgm:pt>
    <dgm:pt modelId="{B4B5232C-7F35-4CF2-9982-6549EC431A5D}" type="pres">
      <dgm:prSet presAssocID="{6C6EAE9D-AD65-4DC6-ABEC-BAB69032C1B5}" presName="node" presStyleLbl="node1" presStyleIdx="2" presStyleCnt="4" custLinFactNeighborX="36204" custLinFactNeighborY="22922">
        <dgm:presLayoutVars>
          <dgm:bulletEnabled val="1"/>
        </dgm:presLayoutVars>
      </dgm:prSet>
      <dgm:spPr/>
    </dgm:pt>
    <dgm:pt modelId="{C1805377-A08C-49E1-810E-1BD0F3813990}" type="pres">
      <dgm:prSet presAssocID="{1A4AB7A7-5468-466A-81ED-619EFA84EAB2}" presName="sibTrans" presStyleCnt="0"/>
      <dgm:spPr/>
    </dgm:pt>
    <dgm:pt modelId="{0BEA1B04-1277-4718-81DD-B6F4711FE1EF}" type="pres">
      <dgm:prSet presAssocID="{C5B35E2A-6941-4951-97FA-C1A83300ADA9}" presName="node" presStyleLbl="node1" presStyleIdx="3" presStyleCnt="4">
        <dgm:presLayoutVars>
          <dgm:bulletEnabled val="1"/>
        </dgm:presLayoutVars>
      </dgm:prSet>
      <dgm:spPr/>
    </dgm:pt>
  </dgm:ptLst>
  <dgm:cxnLst>
    <dgm:cxn modelId="{D7259617-9886-49DB-B058-23B3EE867BD1}" type="presOf" srcId="{E72BB405-1534-4333-8AE7-BC60F43ED8C5}" destId="{1661E62E-6BBA-4C74-A421-0E514286E236}" srcOrd="0" destOrd="0" presId="urn:microsoft.com/office/officeart/2005/8/layout/hList6"/>
    <dgm:cxn modelId="{4E872541-93A3-402F-B84D-53E375B98429}" type="presOf" srcId="{6C6EAE9D-AD65-4DC6-ABEC-BAB69032C1B5}" destId="{B4B5232C-7F35-4CF2-9982-6549EC431A5D}" srcOrd="0" destOrd="0" presId="urn:microsoft.com/office/officeart/2005/8/layout/hList6"/>
    <dgm:cxn modelId="{F4D3B152-043B-4156-B39B-24D0E34BFAC7}" srcId="{E72BB405-1534-4333-8AE7-BC60F43ED8C5}" destId="{759055F5-2527-4B50-BFE8-90D309F73EDA}" srcOrd="0" destOrd="0" parTransId="{A19F2D5C-409E-463D-9D89-60E61BA93F9F}" sibTransId="{7494E669-4B00-4402-855C-964D47876348}"/>
    <dgm:cxn modelId="{758FE252-015A-426D-AF3D-E74C3F2BF161}" srcId="{E72BB405-1534-4333-8AE7-BC60F43ED8C5}" destId="{C5B35E2A-6941-4951-97FA-C1A83300ADA9}" srcOrd="3" destOrd="0" parTransId="{5489453A-48E8-40CF-A48E-91BC4DDBEC63}" sibTransId="{F5E2C6A8-7E78-4A36-98FF-65D4182B7044}"/>
    <dgm:cxn modelId="{31F2A975-B1C8-4C52-8CA5-1AF3B530512E}" srcId="{E72BB405-1534-4333-8AE7-BC60F43ED8C5}" destId="{6C6EAE9D-AD65-4DC6-ABEC-BAB69032C1B5}" srcOrd="2" destOrd="0" parTransId="{7B03928E-CFCC-4F48-9FDD-1C5493A48EFE}" sibTransId="{1A4AB7A7-5468-466A-81ED-619EFA84EAB2}"/>
    <dgm:cxn modelId="{D1DFE788-646E-49E5-BD5B-2FE5F0665FAE}" type="presOf" srcId="{759055F5-2527-4B50-BFE8-90D309F73EDA}" destId="{9B4F8533-84FD-4BBE-A670-DD07AB546F88}" srcOrd="0" destOrd="0" presId="urn:microsoft.com/office/officeart/2005/8/layout/hList6"/>
    <dgm:cxn modelId="{7855388B-26CD-456F-B7B7-37C4532832F0}" type="presOf" srcId="{90CDC878-91C3-413C-AF0D-A4485A67AEE1}" destId="{C089C736-8EE9-47ED-B045-F646E6607781}" srcOrd="0" destOrd="0" presId="urn:microsoft.com/office/officeart/2005/8/layout/hList6"/>
    <dgm:cxn modelId="{42A1F1BC-8A0F-4D94-BF78-D2CCCE1D3E49}" srcId="{E72BB405-1534-4333-8AE7-BC60F43ED8C5}" destId="{90CDC878-91C3-413C-AF0D-A4485A67AEE1}" srcOrd="1" destOrd="0" parTransId="{2D6F770F-72B8-4E4C-AB32-F783270D2DDB}" sibTransId="{E4804D1F-B7E1-464C-BC27-E135785D2296}"/>
    <dgm:cxn modelId="{8EC99ED7-6992-4930-93BD-367A0F5C7886}" type="presOf" srcId="{C5B35E2A-6941-4951-97FA-C1A83300ADA9}" destId="{0BEA1B04-1277-4718-81DD-B6F4711FE1EF}" srcOrd="0" destOrd="0" presId="urn:microsoft.com/office/officeart/2005/8/layout/hList6"/>
    <dgm:cxn modelId="{01B3C4F2-190D-4781-9E8D-B4FE2C9A738C}" type="presParOf" srcId="{1661E62E-6BBA-4C74-A421-0E514286E236}" destId="{9B4F8533-84FD-4BBE-A670-DD07AB546F88}" srcOrd="0" destOrd="0" presId="urn:microsoft.com/office/officeart/2005/8/layout/hList6"/>
    <dgm:cxn modelId="{87F97849-8A65-450D-B639-3F651EBB26FE}" type="presParOf" srcId="{1661E62E-6BBA-4C74-A421-0E514286E236}" destId="{7F78794D-437C-4B73-B068-493C2F3417CE}" srcOrd="1" destOrd="0" presId="urn:microsoft.com/office/officeart/2005/8/layout/hList6"/>
    <dgm:cxn modelId="{6AECBBFD-471C-4D57-8899-7F20DDC0EE93}" type="presParOf" srcId="{1661E62E-6BBA-4C74-A421-0E514286E236}" destId="{C089C736-8EE9-47ED-B045-F646E6607781}" srcOrd="2" destOrd="0" presId="urn:microsoft.com/office/officeart/2005/8/layout/hList6"/>
    <dgm:cxn modelId="{7770A31A-0289-4457-8466-4001308E0FDC}" type="presParOf" srcId="{1661E62E-6BBA-4C74-A421-0E514286E236}" destId="{B84EAA92-5F28-466D-9266-267BD74363CF}" srcOrd="3" destOrd="0" presId="urn:microsoft.com/office/officeart/2005/8/layout/hList6"/>
    <dgm:cxn modelId="{B2EEC19E-0199-47F4-A8EC-0F0F392C13F5}" type="presParOf" srcId="{1661E62E-6BBA-4C74-A421-0E514286E236}" destId="{B4B5232C-7F35-4CF2-9982-6549EC431A5D}" srcOrd="4" destOrd="0" presId="urn:microsoft.com/office/officeart/2005/8/layout/hList6"/>
    <dgm:cxn modelId="{4EA95876-45E2-4F06-A012-EA4632DAB12E}" type="presParOf" srcId="{1661E62E-6BBA-4C74-A421-0E514286E236}" destId="{C1805377-A08C-49E1-810E-1BD0F3813990}" srcOrd="5" destOrd="0" presId="urn:microsoft.com/office/officeart/2005/8/layout/hList6"/>
    <dgm:cxn modelId="{BA1743D1-9641-4241-8B7D-C49766EA4D2B}" type="presParOf" srcId="{1661E62E-6BBA-4C74-A421-0E514286E236}" destId="{0BEA1B04-1277-4718-81DD-B6F4711FE1EF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4F8533-84FD-4BBE-A670-DD07AB546F88}">
      <dsp:nvSpPr>
        <dsp:cNvPr id="0" name=""/>
        <dsp:cNvSpPr/>
      </dsp:nvSpPr>
      <dsp:spPr>
        <a:xfrm rot="16200000">
          <a:off x="-704222" y="704222"/>
          <a:ext cx="2896096" cy="1487651"/>
        </a:xfrm>
        <a:prstGeom prst="flowChartManualOperation">
          <a:avLst/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개발 동기 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sp:txBody>
      <dsp:txXfrm rot="5400000">
        <a:off x="0" y="579219"/>
        <a:ext cx="1487651" cy="1737658"/>
      </dsp:txXfrm>
    </dsp:sp>
    <dsp:sp modelId="{C089C736-8EE9-47ED-B045-F646E6607781}">
      <dsp:nvSpPr>
        <dsp:cNvPr id="0" name=""/>
        <dsp:cNvSpPr/>
      </dsp:nvSpPr>
      <dsp:spPr>
        <a:xfrm rot="16200000">
          <a:off x="896519" y="704222"/>
          <a:ext cx="2896096" cy="1487651"/>
        </a:xfrm>
        <a:prstGeom prst="flowChartManualOperation">
          <a:avLst/>
        </a:prstGeom>
        <a:solidFill>
          <a:srgbClr val="46464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파이프 라인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sp:txBody>
      <dsp:txXfrm rot="5400000">
        <a:off x="1600741" y="579219"/>
        <a:ext cx="1487651" cy="1737658"/>
      </dsp:txXfrm>
    </dsp:sp>
    <dsp:sp modelId="{B4B5232C-7F35-4CF2-9982-6549EC431A5D}">
      <dsp:nvSpPr>
        <dsp:cNvPr id="0" name=""/>
        <dsp:cNvSpPr/>
      </dsp:nvSpPr>
      <dsp:spPr>
        <a:xfrm rot="16200000">
          <a:off x="2536138" y="704222"/>
          <a:ext cx="2896096" cy="1487651"/>
        </a:xfrm>
        <a:prstGeom prst="flowChartManualOperation">
          <a:avLst/>
        </a:prstGeom>
        <a:solidFill>
          <a:srgbClr val="9D010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서비스 시연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sp:txBody>
      <dsp:txXfrm rot="5400000">
        <a:off x="3240360" y="579219"/>
        <a:ext cx="1487651" cy="1737658"/>
      </dsp:txXfrm>
    </dsp:sp>
    <dsp:sp modelId="{0BEA1B04-1277-4718-81DD-B6F4711FE1EF}">
      <dsp:nvSpPr>
        <dsp:cNvPr id="0" name=""/>
        <dsp:cNvSpPr/>
      </dsp:nvSpPr>
      <dsp:spPr>
        <a:xfrm rot="16200000">
          <a:off x="4094970" y="704222"/>
          <a:ext cx="2896096" cy="1487651"/>
        </a:xfrm>
        <a:prstGeom prst="flowChartManualOperation">
          <a:avLst/>
        </a:prstGeom>
        <a:solidFill>
          <a:srgbClr val="E00F1A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마무리</a:t>
          </a:r>
        </a:p>
      </dsp:txBody>
      <dsp:txXfrm rot="5400000">
        <a:off x="4799192" y="579219"/>
        <a:ext cx="1487651" cy="17376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B7B6E-4711-456D-891A-73A1334D8B07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343EB-E7BC-4391-BC12-5ED41A351A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영양성분을 기준으로 메뉴를 추천 서비스</a:t>
            </a:r>
            <a:r>
              <a:rPr lang="en-US" altLang="ko-KR" dirty="0"/>
              <a:t>, </a:t>
            </a:r>
            <a:r>
              <a:rPr lang="ko-KR" altLang="en-US" dirty="0"/>
              <a:t>가슴 없는 닭이 꿈에 나오기 시작했다</a:t>
            </a:r>
            <a:r>
              <a:rPr lang="en-US" altLang="ko-KR" dirty="0"/>
              <a:t>. </a:t>
            </a:r>
            <a:r>
              <a:rPr lang="ko-KR" altLang="en-US" dirty="0"/>
              <a:t>프로젝트를 진행한 </a:t>
            </a:r>
            <a:r>
              <a:rPr lang="en-US" altLang="ko-KR" dirty="0"/>
              <a:t>AI 18</a:t>
            </a:r>
            <a:r>
              <a:rPr lang="ko-KR" altLang="en-US" dirty="0"/>
              <a:t>기</a:t>
            </a:r>
            <a:r>
              <a:rPr lang="en-US" altLang="ko-KR" dirty="0"/>
              <a:t> </a:t>
            </a:r>
            <a:r>
              <a:rPr lang="ko-KR" altLang="en-US" dirty="0"/>
              <a:t>고영진입니다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343EB-E7BC-4391-BC12-5ED41A351A5E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556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이번 발표는 다음과 같이 개발 동기</a:t>
            </a:r>
            <a:r>
              <a:rPr lang="en-US" altLang="ko-KR" dirty="0"/>
              <a:t>, </a:t>
            </a:r>
            <a:r>
              <a:rPr lang="ko-KR" altLang="en-US" dirty="0"/>
              <a:t>파이프 라인</a:t>
            </a:r>
            <a:r>
              <a:rPr lang="en-US" altLang="ko-KR" dirty="0"/>
              <a:t>, </a:t>
            </a:r>
            <a:r>
              <a:rPr lang="ko-KR" altLang="en-US" dirty="0"/>
              <a:t>서비스 시연</a:t>
            </a:r>
            <a:r>
              <a:rPr lang="en-US" altLang="ko-KR" dirty="0"/>
              <a:t>, </a:t>
            </a:r>
            <a:r>
              <a:rPr lang="ko-KR" altLang="en-US" dirty="0"/>
              <a:t>마무리 순서로 진행됩니다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343EB-E7BC-4391-BC12-5ED41A351A5E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9186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그럼 개발 동기 먼저 말씀드리겠습니다</a:t>
            </a:r>
            <a:r>
              <a:rPr lang="en-US" altLang="ko-KR" dirty="0"/>
              <a:t>. </a:t>
            </a:r>
            <a:r>
              <a:rPr lang="ko-KR" altLang="en-US" dirty="0"/>
              <a:t>매일같이 시도만 하다 끝나기를 반복하는 다이어트를 다시 시작한 요즘</a:t>
            </a:r>
            <a:r>
              <a:rPr lang="en-US" altLang="ko-KR" dirty="0"/>
              <a:t>, </a:t>
            </a:r>
            <a:r>
              <a:rPr lang="ko-KR" altLang="en-US" dirty="0"/>
              <a:t>자연스럽게 식단에도 관심이 많아지기 시작하였습니다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다른 어플을 이용해 현재 상황을 반영해 상세한 목표를 잡고 하루에 섭취해야 할 영양 성분은 계산할 수 있었지만</a:t>
            </a:r>
            <a:r>
              <a:rPr lang="en-US" altLang="ko-KR" dirty="0"/>
              <a:t>, </a:t>
            </a:r>
            <a:r>
              <a:rPr lang="ko-KR" altLang="en-US" dirty="0"/>
              <a:t>그래서 뭘 먹어야 되지라는 질문에는 고구마</a:t>
            </a:r>
            <a:r>
              <a:rPr lang="en-US" altLang="ko-KR" dirty="0"/>
              <a:t>, </a:t>
            </a:r>
            <a:r>
              <a:rPr lang="ko-KR" altLang="en-US" dirty="0"/>
              <a:t>바나나</a:t>
            </a:r>
            <a:r>
              <a:rPr lang="en-US" altLang="ko-KR" dirty="0"/>
              <a:t>, </a:t>
            </a:r>
            <a:r>
              <a:rPr lang="ko-KR" altLang="en-US" dirty="0"/>
              <a:t>닭 가슴살과 같이 이미 너무 많이 먹어 싫증이 나버린 답들 밖에 얻을 수 없었습니다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섭취하고자 하는 탄수화물 단백질 지방 목표치를 입력하면 적절한 메뉴를 다양하게 추천해주는 서비스를 개발해보고자 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343EB-E7BC-4391-BC12-5ED41A351A5E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432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개발한 서비스의 파이프 라인은 다음과 같이 구성되어 있습니다</a:t>
            </a:r>
            <a:r>
              <a:rPr lang="en-US" altLang="ko-KR" dirty="0"/>
              <a:t>. </a:t>
            </a:r>
            <a:r>
              <a:rPr lang="ko-KR" altLang="en-US" dirty="0"/>
              <a:t>먼저 식품 의약품 안전처에서 제공하는 식품 영양 성분 데이터를 </a:t>
            </a:r>
            <a:r>
              <a:rPr lang="en-US" altLang="ko-KR" dirty="0"/>
              <a:t>OPEN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를 통해 가져옵니다</a:t>
            </a:r>
            <a:r>
              <a:rPr lang="en-US" altLang="ko-KR" dirty="0"/>
              <a:t>. </a:t>
            </a:r>
            <a:r>
              <a:rPr lang="ko-KR" altLang="en-US" dirty="0"/>
              <a:t>그 후 이를 </a:t>
            </a:r>
            <a:r>
              <a:rPr lang="en-US" altLang="ko-KR" dirty="0"/>
              <a:t>pandas </a:t>
            </a:r>
            <a:r>
              <a:rPr lang="ko-KR" altLang="en-US" dirty="0"/>
              <a:t>라이브러리를 통해 </a:t>
            </a:r>
            <a:r>
              <a:rPr lang="en-US" altLang="ko-KR" dirty="0"/>
              <a:t>EDA</a:t>
            </a:r>
            <a:r>
              <a:rPr lang="ko-KR" altLang="en-US" dirty="0"/>
              <a:t>와 전처리를 진행하였습니다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준비된 데이터를 입력된 기준에 가장 가까운 데이터들 끼리 분류하는 </a:t>
            </a:r>
            <a:r>
              <a:rPr lang="en-US" altLang="ko-KR" dirty="0"/>
              <a:t>K nearest Neighbors </a:t>
            </a:r>
            <a:r>
              <a:rPr lang="ko-KR" altLang="en-US" dirty="0"/>
              <a:t>알고리즘을 활용하여 모델링을 진행하고</a:t>
            </a:r>
            <a:r>
              <a:rPr lang="en-US" altLang="ko-KR" dirty="0"/>
              <a:t>,</a:t>
            </a:r>
            <a:r>
              <a:rPr lang="ko-KR" altLang="en-US" dirty="0"/>
              <a:t> 이를 피클 라이브러리를 통해 다른 환경 어디서든 사용할 수 있게 부호화 해주었습니다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한편</a:t>
            </a:r>
            <a:r>
              <a:rPr lang="en-US" altLang="ko-KR" dirty="0"/>
              <a:t>,</a:t>
            </a:r>
            <a:r>
              <a:rPr lang="ko-KR" altLang="en-US" dirty="0"/>
              <a:t> 같은 데이터를 </a:t>
            </a:r>
            <a:r>
              <a:rPr lang="en-US" altLang="ko-KR" dirty="0"/>
              <a:t>SQLite</a:t>
            </a:r>
            <a:r>
              <a:rPr lang="ko-KR" altLang="en-US" dirty="0"/>
              <a:t>를 이용하여 </a:t>
            </a:r>
            <a:r>
              <a:rPr lang="en-US" altLang="ko-KR" dirty="0"/>
              <a:t>DB </a:t>
            </a:r>
            <a:r>
              <a:rPr lang="ko-KR" altLang="en-US" dirty="0"/>
              <a:t>파일로 만들어주었고 </a:t>
            </a:r>
            <a:r>
              <a:rPr lang="en-US" altLang="ko-KR" dirty="0" err="1"/>
              <a:t>MetaBase</a:t>
            </a:r>
            <a:r>
              <a:rPr lang="ko-KR" altLang="en-US" dirty="0"/>
              <a:t>상에서 </a:t>
            </a:r>
            <a:r>
              <a:rPr lang="en-US" altLang="ko-KR" dirty="0"/>
              <a:t>query</a:t>
            </a:r>
            <a:r>
              <a:rPr lang="ko-KR" altLang="en-US" dirty="0"/>
              <a:t>를 이용하여 </a:t>
            </a:r>
            <a:r>
              <a:rPr lang="en-US" altLang="ko-KR" dirty="0" err="1"/>
              <a:t>DashBoard</a:t>
            </a:r>
            <a:r>
              <a:rPr lang="ko-KR" altLang="en-US" dirty="0"/>
              <a:t>로 만들어주었습니다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이렇게 만들어진 </a:t>
            </a:r>
            <a:r>
              <a:rPr lang="ko-KR" altLang="en-US" dirty="0" err="1"/>
              <a:t>머신러닝</a:t>
            </a:r>
            <a:r>
              <a:rPr lang="ko-KR" altLang="en-US" dirty="0"/>
              <a:t> 모델과 </a:t>
            </a:r>
            <a:r>
              <a:rPr lang="en-US" altLang="ko-KR" dirty="0" err="1"/>
              <a:t>DashBoard</a:t>
            </a:r>
            <a:r>
              <a:rPr lang="ko-KR" altLang="en-US" dirty="0"/>
              <a:t>를 통합하여 플라스크를 통해 </a:t>
            </a:r>
            <a:r>
              <a:rPr lang="en-US" altLang="ko-KR" dirty="0"/>
              <a:t>html </a:t>
            </a:r>
            <a:r>
              <a:rPr lang="ko-KR" altLang="en-US" dirty="0"/>
              <a:t>페이지를 구성하였습니다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이를 </a:t>
            </a:r>
            <a:r>
              <a:rPr lang="ko-KR" altLang="en-US" dirty="0" err="1"/>
              <a:t>엔그락을</a:t>
            </a:r>
            <a:r>
              <a:rPr lang="ko-KR" altLang="en-US" dirty="0"/>
              <a:t> 사용하여 배포를 진행해 로컬이 아닌 상황에서도 서비스를 이용할 수 있게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343EB-E7BC-4391-BC12-5ED41A351A5E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982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그럼 바로 서비스를 시연해보겠습니다</a:t>
            </a:r>
            <a:r>
              <a:rPr lang="en-US" altLang="ko-KR" dirty="0"/>
              <a:t>. </a:t>
            </a:r>
            <a:r>
              <a:rPr lang="ko-KR" altLang="en-US" dirty="0"/>
              <a:t>다음과 같이 탄수화물</a:t>
            </a:r>
            <a:r>
              <a:rPr lang="en-US" altLang="ko-KR" dirty="0"/>
              <a:t>, </a:t>
            </a:r>
            <a:r>
              <a:rPr lang="ko-KR" altLang="en-US" dirty="0"/>
              <a:t>단백질</a:t>
            </a:r>
            <a:r>
              <a:rPr lang="en-US" altLang="ko-KR" dirty="0"/>
              <a:t>, </a:t>
            </a:r>
            <a:r>
              <a:rPr lang="ko-KR" altLang="en-US" dirty="0"/>
              <a:t>지방 목표치를 입력할 수 있는 창이 있고</a:t>
            </a:r>
            <a:r>
              <a:rPr lang="en-US" altLang="ko-KR" dirty="0"/>
              <a:t>, </a:t>
            </a:r>
            <a:r>
              <a:rPr lang="ko-KR" altLang="en-US" dirty="0"/>
              <a:t>밑으로 음식 추천 버튼</a:t>
            </a:r>
            <a:r>
              <a:rPr lang="en-US" altLang="ko-KR" dirty="0"/>
              <a:t>, </a:t>
            </a:r>
            <a:r>
              <a:rPr lang="ko-KR" altLang="en-US" dirty="0"/>
              <a:t>대시보드 보기 버튼이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대시보드를 살펴보겠습니다</a:t>
            </a:r>
            <a:r>
              <a:rPr lang="en-US" altLang="ko-KR" dirty="0"/>
              <a:t>. </a:t>
            </a:r>
            <a:r>
              <a:rPr lang="ko-KR" altLang="en-US" dirty="0"/>
              <a:t>약 </a:t>
            </a:r>
            <a:r>
              <a:rPr lang="en-US" altLang="ko-KR" dirty="0"/>
              <a:t>3</a:t>
            </a:r>
            <a:r>
              <a:rPr lang="ko-KR" altLang="en-US" dirty="0"/>
              <a:t>만 </a:t>
            </a:r>
            <a:r>
              <a:rPr lang="en-US" altLang="ko-KR" dirty="0"/>
              <a:t>5</a:t>
            </a:r>
            <a:r>
              <a:rPr lang="ko-KR" altLang="en-US" dirty="0" err="1"/>
              <a:t>천여개의</a:t>
            </a:r>
            <a:r>
              <a:rPr lang="ko-KR" altLang="en-US" dirty="0"/>
              <a:t> 음식 중 각 식품 군이 어느 정도의 비율을 차지하는 지를 볼 수 있습니다</a:t>
            </a:r>
            <a:r>
              <a:rPr lang="en-US" altLang="ko-KR" dirty="0"/>
              <a:t>. </a:t>
            </a:r>
            <a:r>
              <a:rPr lang="ko-KR" altLang="en-US" dirty="0"/>
              <a:t>다음으로 성인 하루 영양 권장 섭취량을 기준으로 영양학적으로 가장 밸런스 잡힌 식품 상위 </a:t>
            </a:r>
            <a:r>
              <a:rPr lang="en-US" altLang="ko-KR" dirty="0"/>
              <a:t>5</a:t>
            </a:r>
            <a:r>
              <a:rPr lang="ko-KR" altLang="en-US" dirty="0"/>
              <a:t>개를 출력하였습니다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</a:t>
            </a:r>
            <a:r>
              <a:rPr lang="ko-KR" altLang="en-US" dirty="0" err="1"/>
              <a:t>식사류</a:t>
            </a:r>
            <a:r>
              <a:rPr lang="ko-KR" altLang="en-US" dirty="0"/>
              <a:t> 중 단일 메뉴로 가장 고칼로리에 해당하는 음식 </a:t>
            </a:r>
            <a:r>
              <a:rPr lang="en-US" altLang="ko-KR" dirty="0"/>
              <a:t>top3</a:t>
            </a:r>
            <a:r>
              <a:rPr lang="ko-KR" altLang="en-US" dirty="0"/>
              <a:t>를 볼 수 있도록 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뒤로 돌아가 음식 추천 서비스를 시연해보겠습니다</a:t>
            </a:r>
            <a:r>
              <a:rPr lang="en-US" altLang="ko-KR" dirty="0"/>
              <a:t>. </a:t>
            </a:r>
            <a:r>
              <a:rPr lang="ko-KR" altLang="en-US" dirty="0"/>
              <a:t>다음과 같이 각 영양분의 목표치를 입력하고 음식 추천 버튼을 누르게 되면 가장 적합한 메뉴 </a:t>
            </a:r>
            <a:r>
              <a:rPr lang="en-US" altLang="ko-KR" dirty="0"/>
              <a:t>10</a:t>
            </a:r>
            <a:r>
              <a:rPr lang="ko-KR" altLang="en-US" dirty="0"/>
              <a:t>개의 상세 정보를 확인할 수 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343EB-E7BC-4391-BC12-5ED41A351A5E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225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또한 </a:t>
            </a:r>
            <a:r>
              <a:rPr lang="en-US" altLang="ko-KR" dirty="0"/>
              <a:t>API </a:t>
            </a:r>
            <a:r>
              <a:rPr lang="ko-KR" altLang="en-US" dirty="0"/>
              <a:t>배포를 진행한 만큼 셀룰러 데이터를 사용하는 원격 환경에서도 서비스가 작동하는 것을 확인할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343EB-E7BC-4391-BC12-5ED41A351A5E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3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마무리 하겠습니다</a:t>
            </a:r>
            <a:r>
              <a:rPr lang="en-US" altLang="ko-KR" dirty="0"/>
              <a:t>. </a:t>
            </a:r>
            <a:r>
              <a:rPr lang="ko-KR" altLang="en-US" dirty="0"/>
              <a:t>가장 아쉬웠던 점은 </a:t>
            </a:r>
            <a:r>
              <a:rPr lang="en-US" altLang="ko-KR" dirty="0"/>
              <a:t>API</a:t>
            </a:r>
            <a:r>
              <a:rPr lang="ko-KR" altLang="en-US" dirty="0"/>
              <a:t>를 통해 데이터를 가져오다 보니 호출이 불안정한 경우가 반복적으로 생겨 제공하는 데이터는 총 </a:t>
            </a:r>
            <a:r>
              <a:rPr lang="en-US" altLang="ko-KR" dirty="0"/>
              <a:t>9</a:t>
            </a:r>
            <a:r>
              <a:rPr lang="ko-KR" altLang="en-US" dirty="0" err="1"/>
              <a:t>만여개의</a:t>
            </a:r>
            <a:r>
              <a:rPr lang="ko-KR" altLang="en-US" dirty="0"/>
              <a:t> 행이었지만 실제 모델에 사용할 수 있었던 데이터는 </a:t>
            </a:r>
            <a:r>
              <a:rPr lang="en-US" altLang="ko-KR" dirty="0"/>
              <a:t>5</a:t>
            </a:r>
            <a:r>
              <a:rPr lang="ko-KR" altLang="en-US" dirty="0"/>
              <a:t>만 여개에 불과했습니다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다음으로 서비스의 배포는 진행하였지만</a:t>
            </a:r>
            <a:r>
              <a:rPr lang="en-US" altLang="ko-KR" dirty="0"/>
              <a:t>, </a:t>
            </a:r>
            <a:r>
              <a:rPr lang="ko-KR" altLang="en-US" dirty="0"/>
              <a:t>제한적인 기능을 가진 </a:t>
            </a:r>
            <a:r>
              <a:rPr lang="ko-KR" altLang="en-US" dirty="0" err="1"/>
              <a:t>엔그락을</a:t>
            </a:r>
            <a:r>
              <a:rPr lang="ko-KR" altLang="en-US" dirty="0"/>
              <a:t> 사용하여 사실상 서비스가 로컬에 갇혀 있다는 점이 아쉬웠습니다</a:t>
            </a:r>
            <a:r>
              <a:rPr lang="en-US" altLang="ko-KR" dirty="0"/>
              <a:t>. </a:t>
            </a:r>
            <a:r>
              <a:rPr lang="ko-KR" altLang="en-US" dirty="0"/>
              <a:t>후에 배포 과정을 아마존 웹 서비스나 </a:t>
            </a:r>
            <a:r>
              <a:rPr lang="ko-KR" altLang="en-US" dirty="0" err="1"/>
              <a:t>헤로쿠를</a:t>
            </a:r>
            <a:r>
              <a:rPr lang="ko-KR" altLang="en-US" dirty="0"/>
              <a:t> 사용하여 진행해보고자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아쉬운 점이 많았지만 생활하면서 직접 필요한 서비스를 학습한 내용만으로 구현해본 흥미로운 경험이었습니다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1343EB-E7BC-4391-BC12-5ED41A351A5E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8186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7F105-046A-4C94-82DC-B0F3E731B525}" type="datetimeFigureOut">
              <a:rPr lang="ko-KR" altLang="en-US" smtClean="0"/>
              <a:pPr/>
              <a:t>2023-06-19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a038-182-222-185-233.ngrok-free.app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311860" y="3217540"/>
            <a:ext cx="2520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AI_18_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고영진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2195736" y="1925014"/>
            <a:ext cx="4752528" cy="8604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79712" y="1800027"/>
            <a:ext cx="51845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400" spc="-150" dirty="0">
              <a:latin typeface="나눔명조" pitchFamily="18" charset="-127"/>
              <a:ea typeface="나눔명조" pitchFamily="18" charset="-127"/>
            </a:endParaRPr>
          </a:p>
          <a:p>
            <a:pPr algn="ctr"/>
            <a:r>
              <a:rPr lang="ko-KR" altLang="en-US" sz="2000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가슴 없는 닭이 꿈에 나오기 시작했다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D063CE-8A4C-1A8E-9D23-5D06D3AD01AF}"/>
              </a:ext>
            </a:extLst>
          </p:cNvPr>
          <p:cNvSpPr txBox="1"/>
          <p:nvPr/>
        </p:nvSpPr>
        <p:spPr>
          <a:xfrm>
            <a:off x="2411760" y="2929508"/>
            <a:ext cx="4320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C00000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영양성분 기준 음식 추천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62060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목차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553244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73CD084F-D4AE-56D3-53AE-37DFA183D9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2101435"/>
              </p:ext>
            </p:extLst>
          </p:nvPr>
        </p:nvGraphicFramePr>
        <p:xfrm>
          <a:off x="1427820" y="1561356"/>
          <a:ext cx="6288360" cy="28960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47677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물음표 이미지ㅣPPT 아이콘으로 유용한 소스 : 네이버 블로그">
            <a:extLst>
              <a:ext uri="{FF2B5EF4-FFF2-40B4-BE49-F238E27FC236}">
                <a16:creationId xmlns:a16="http://schemas.microsoft.com/office/drawing/2014/main" id="{99DBC388-3C65-5959-8E06-93C5E0B1A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0617" y="1318283"/>
            <a:ext cx="3642667" cy="356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67544" y="62060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개발 동기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553244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38D7FB-DD71-7CDB-993D-5652BC7C4E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345332"/>
            <a:ext cx="3888432" cy="391191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1E954D2-2E97-8D78-55AA-1921365E7087}"/>
              </a:ext>
            </a:extLst>
          </p:cNvPr>
          <p:cNvSpPr txBox="1"/>
          <p:nvPr/>
        </p:nvSpPr>
        <p:spPr>
          <a:xfrm>
            <a:off x="395536" y="5257245"/>
            <a:ext cx="30063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ea typeface="나눔고딕" panose="020D0604000000000000" pitchFamily="50" charset="-127"/>
              </a:rPr>
              <a:t>출처</a:t>
            </a:r>
            <a:r>
              <a:rPr lang="en-US" altLang="ko-KR" sz="800" dirty="0">
                <a:ea typeface="나눔고딕" panose="020D0604000000000000" pitchFamily="50" charset="-127"/>
              </a:rPr>
              <a:t>: </a:t>
            </a:r>
            <a:r>
              <a:rPr lang="en-US" altLang="ko-KR" sz="800" dirty="0" err="1">
                <a:ea typeface="나눔고딕" panose="020D0604000000000000" pitchFamily="50" charset="-127"/>
              </a:rPr>
              <a:t>Inbody</a:t>
            </a:r>
            <a:r>
              <a:rPr lang="ko-KR" altLang="en-US" sz="800" dirty="0">
                <a:ea typeface="나눔고딕" panose="020D0604000000000000" pitchFamily="50" charset="-127"/>
              </a:rPr>
              <a:t> </a:t>
            </a:r>
            <a:r>
              <a:rPr lang="en-US" altLang="ko-KR" sz="800" dirty="0">
                <a:ea typeface="나눔고딕" panose="020D0604000000000000" pitchFamily="50" charset="-127"/>
              </a:rPr>
              <a:t>App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8F93B0-48D6-0185-D572-267527E81E5E}"/>
              </a:ext>
            </a:extLst>
          </p:cNvPr>
          <p:cNvSpPr txBox="1"/>
          <p:nvPr/>
        </p:nvSpPr>
        <p:spPr>
          <a:xfrm>
            <a:off x="6948264" y="1489348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그래서 뭘 먹지</a:t>
            </a:r>
            <a:r>
              <a:rPr lang="en-US" altLang="ko-KR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?</a:t>
            </a:r>
            <a:endParaRPr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파이프 라인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1101589-E0B7-2122-84B8-68DC42848F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7536"/>
            <a:ext cx="9144000" cy="255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18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서비스 시연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56D3D0-FCD9-0322-EB16-2581E1D0CCD6}"/>
              </a:ext>
            </a:extLst>
          </p:cNvPr>
          <p:cNvSpPr txBox="1"/>
          <p:nvPr/>
        </p:nvSpPr>
        <p:spPr>
          <a:xfrm>
            <a:off x="1540399" y="2672834"/>
            <a:ext cx="6063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210 맨발의청춘 R" panose="02020603020101020101" pitchFamily="18" charset="-127"/>
                <a:ea typeface="210 맨발의청춘 R" panose="02020603020101020101" pitchFamily="18" charset="-127"/>
                <a:hlinkClick r:id="rId4"/>
              </a:rPr>
              <a:t>https://a038-182-222-185-233.ngrok-free.app/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2519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서비스 시연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KakaoTalk_20230619_143750977">
            <a:hlinkClick r:id="" action="ppaction://media"/>
            <a:extLst>
              <a:ext uri="{FF2B5EF4-FFF2-40B4-BE49-F238E27FC236}">
                <a16:creationId xmlns:a16="http://schemas.microsoft.com/office/drawing/2014/main" id="{F93A4569-4639-A923-02AA-F6EBB59989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1600" y="1201316"/>
            <a:ext cx="7415808" cy="344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880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971600" y="1770341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67544" y="62060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마무리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1600" y="1921396"/>
            <a:ext cx="698477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API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호출의 불안정성</a:t>
            </a:r>
            <a:b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553244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EE57839-34AF-54C6-41B9-210650981287}"/>
              </a:ext>
            </a:extLst>
          </p:cNvPr>
          <p:cNvSpPr/>
          <p:nvPr/>
        </p:nvSpPr>
        <p:spPr>
          <a:xfrm>
            <a:off x="971600" y="2734830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193F09-7D16-49CA-5791-C3E6B13C2B12}"/>
              </a:ext>
            </a:extLst>
          </p:cNvPr>
          <p:cNvSpPr txBox="1"/>
          <p:nvPr/>
        </p:nvSpPr>
        <p:spPr>
          <a:xfrm>
            <a:off x="1043608" y="2904247"/>
            <a:ext cx="698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로컬 환경에 갇힘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52B504B-F7A4-BE35-CB4E-0E71B084B354}"/>
              </a:ext>
            </a:extLst>
          </p:cNvPr>
          <p:cNvSpPr/>
          <p:nvPr/>
        </p:nvSpPr>
        <p:spPr>
          <a:xfrm>
            <a:off x="971600" y="3717935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7C1E4D-1F4B-8B67-9149-66810543228F}"/>
              </a:ext>
            </a:extLst>
          </p:cNvPr>
          <p:cNvSpPr txBox="1"/>
          <p:nvPr/>
        </p:nvSpPr>
        <p:spPr>
          <a:xfrm>
            <a:off x="971600" y="3868990"/>
            <a:ext cx="698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직접 필요한 서비스를 구현한 흥미로운 경험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0374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1983</TotalTime>
  <Words>510</Words>
  <Application>Microsoft Office PowerPoint</Application>
  <PresentationFormat>화면 슬라이드 쇼(16:10)</PresentationFormat>
  <Paragraphs>45</Paragraphs>
  <Slides>7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Arial</vt:lpstr>
      <vt:lpstr>210 맨발의청춘 R</vt:lpstr>
      <vt:lpstr>나눔고딕</vt:lpstr>
      <vt:lpstr>맑은 고딕</vt:lpstr>
      <vt:lpstr>나눔명조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고 영진</cp:lastModifiedBy>
  <cp:revision>28</cp:revision>
  <dcterms:created xsi:type="dcterms:W3CDTF">2016-07-27T03:53:32Z</dcterms:created>
  <dcterms:modified xsi:type="dcterms:W3CDTF">2023-06-19T06:48:16Z</dcterms:modified>
</cp:coreProperties>
</file>

<file path=docProps/thumbnail.jpeg>
</file>